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Arial Bold" charset="1" panose="020B0802020202020204"/>
      <p:regular r:id="rId13"/>
    </p:embeddedFont>
    <p:embeddedFont>
      <p:font typeface="Arial" charset="1" panose="020B0502020202020204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3.png" Type="http://schemas.openxmlformats.org/officeDocument/2006/relationships/image"/><Relationship Id="rId7" Target="../media/image14.svg" Type="http://schemas.openxmlformats.org/officeDocument/2006/relationships/image"/><Relationship Id="rId8" Target="../media/image15.png" Type="http://schemas.openxmlformats.org/officeDocument/2006/relationships/image"/><Relationship Id="rId9" Target="../media/image16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7.png" Type="http://schemas.openxmlformats.org/officeDocument/2006/relationships/image"/><Relationship Id="rId7" Target="../media/image1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193406" y="4462691"/>
            <a:ext cx="11123463" cy="11123463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0D0D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2084375"/>
            <a:ext cx="8115300" cy="7173925"/>
          </a:xfrm>
          <a:custGeom>
            <a:avLst/>
            <a:gdLst/>
            <a:ahLst/>
            <a:cxnLst/>
            <a:rect r="r" b="b" t="t" l="l"/>
            <a:pathLst>
              <a:path h="7173925" w="8115300">
                <a:moveTo>
                  <a:pt x="0" y="0"/>
                </a:moveTo>
                <a:lnTo>
                  <a:pt x="8115300" y="0"/>
                </a:lnTo>
                <a:lnTo>
                  <a:pt x="8115300" y="7173925"/>
                </a:lnTo>
                <a:lnTo>
                  <a:pt x="0" y="71739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1028700"/>
            <a:ext cx="527614" cy="582707"/>
          </a:xfrm>
          <a:custGeom>
            <a:avLst/>
            <a:gdLst/>
            <a:ahLst/>
            <a:cxnLst/>
            <a:rect r="r" b="b" t="t" l="l"/>
            <a:pathLst>
              <a:path h="582707" w="527614">
                <a:moveTo>
                  <a:pt x="0" y="0"/>
                </a:moveTo>
                <a:lnTo>
                  <a:pt x="527614" y="0"/>
                </a:lnTo>
                <a:lnTo>
                  <a:pt x="527614" y="582707"/>
                </a:lnTo>
                <a:lnTo>
                  <a:pt x="0" y="58270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7" id="7"/>
          <p:cNvGrpSpPr/>
          <p:nvPr/>
        </p:nvGrpSpPr>
        <p:grpSpPr>
          <a:xfrm rot="0">
            <a:off x="16676593" y="1028700"/>
            <a:ext cx="582707" cy="582707"/>
            <a:chOff x="0" y="0"/>
            <a:chExt cx="406400" cy="406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06400" cy="406400"/>
            </a:xfrm>
            <a:custGeom>
              <a:avLst/>
              <a:gdLst/>
              <a:ahLst/>
              <a:cxnLst/>
              <a:rect r="r" b="b" t="t" l="l"/>
              <a:pathLst>
                <a:path h="406400" w="406400">
                  <a:moveTo>
                    <a:pt x="203200" y="0"/>
                  </a:moveTo>
                  <a:cubicBezTo>
                    <a:pt x="315424" y="0"/>
                    <a:pt x="406400" y="90976"/>
                    <a:pt x="406400" y="203200"/>
                  </a:cubicBezTo>
                  <a:cubicBezTo>
                    <a:pt x="406400" y="315424"/>
                    <a:pt x="315424" y="406400"/>
                    <a:pt x="2032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91E69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4064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6029946" y="8675593"/>
            <a:ext cx="1229354" cy="582707"/>
            <a:chOff x="0" y="0"/>
            <a:chExt cx="857395" cy="4064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57394" cy="406400"/>
            </a:xfrm>
            <a:custGeom>
              <a:avLst/>
              <a:gdLst/>
              <a:ahLst/>
              <a:cxnLst/>
              <a:rect r="r" b="b" t="t" l="l"/>
              <a:pathLst>
                <a:path h="406400" w="857394">
                  <a:moveTo>
                    <a:pt x="654195" y="0"/>
                  </a:moveTo>
                  <a:cubicBezTo>
                    <a:pt x="766419" y="0"/>
                    <a:pt x="857394" y="90976"/>
                    <a:pt x="857394" y="203200"/>
                  </a:cubicBezTo>
                  <a:cubicBezTo>
                    <a:pt x="857394" y="315424"/>
                    <a:pt x="766419" y="406400"/>
                    <a:pt x="65419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1E69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857395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6274520" y="8809485"/>
            <a:ext cx="740205" cy="314924"/>
          </a:xfrm>
          <a:custGeom>
            <a:avLst/>
            <a:gdLst/>
            <a:ahLst/>
            <a:cxnLst/>
            <a:rect r="r" b="b" t="t" l="l"/>
            <a:pathLst>
              <a:path h="314924" w="740205">
                <a:moveTo>
                  <a:pt x="0" y="0"/>
                </a:moveTo>
                <a:lnTo>
                  <a:pt x="740205" y="0"/>
                </a:lnTo>
                <a:lnTo>
                  <a:pt x="740205" y="314923"/>
                </a:lnTo>
                <a:lnTo>
                  <a:pt x="0" y="31492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7795009" y="1028700"/>
            <a:ext cx="1848364" cy="1848364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0D0D3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9643372" y="3436628"/>
            <a:ext cx="7537960" cy="3581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9"/>
              </a:lnSpc>
            </a:pPr>
            <a:r>
              <a:rPr lang="en-US" sz="5699" b="true">
                <a:solidFill>
                  <a:srgbClr val="091E69"/>
                </a:solidFill>
                <a:latin typeface="Arial Bold"/>
                <a:ea typeface="Arial Bold"/>
                <a:cs typeface="Arial Bold"/>
                <a:sym typeface="Arial Bold"/>
              </a:rPr>
              <a:t>Building a Real-Time Collaborative Drawing Board</a:t>
            </a:r>
          </a:p>
          <a:p>
            <a:pPr algn="l">
              <a:lnSpc>
                <a:spcPts val="6839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6754561" y="1121923"/>
            <a:ext cx="426771" cy="467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5"/>
              </a:lnSpc>
            </a:pPr>
            <a:r>
              <a:rPr lang="en-US" sz="2696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01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643372" y="6431383"/>
            <a:ext cx="5094426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>
                <a:solidFill>
                  <a:srgbClr val="031040"/>
                </a:solidFill>
                <a:latin typeface="Arial"/>
                <a:ea typeface="Arial"/>
                <a:cs typeface="Arial"/>
                <a:sym typeface="Arial"/>
              </a:rPr>
              <a:t>A Deep Dive into Modern Web Architecture</a:t>
            </a:r>
          </a:p>
          <a:p>
            <a:pPr algn="l">
              <a:lnSpc>
                <a:spcPts val="2160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9643372" y="8795552"/>
            <a:ext cx="2064900" cy="30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>
                <a:solidFill>
                  <a:srgbClr val="031040"/>
                </a:solidFill>
                <a:latin typeface="Arial"/>
                <a:ea typeface="Arial"/>
                <a:cs typeface="Arial"/>
                <a:sym typeface="Arial"/>
              </a:rPr>
              <a:t>Suhail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DA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527614" cy="582707"/>
          </a:xfrm>
          <a:custGeom>
            <a:avLst/>
            <a:gdLst/>
            <a:ahLst/>
            <a:cxnLst/>
            <a:rect r="r" b="b" t="t" l="l"/>
            <a:pathLst>
              <a:path h="582707" w="527614">
                <a:moveTo>
                  <a:pt x="0" y="0"/>
                </a:moveTo>
                <a:lnTo>
                  <a:pt x="527614" y="0"/>
                </a:lnTo>
                <a:lnTo>
                  <a:pt x="527614" y="582707"/>
                </a:lnTo>
                <a:lnTo>
                  <a:pt x="0" y="5827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3" id="3"/>
          <p:cNvGrpSpPr/>
          <p:nvPr/>
        </p:nvGrpSpPr>
        <p:grpSpPr>
          <a:xfrm rot="0">
            <a:off x="16676593" y="1028700"/>
            <a:ext cx="582707" cy="582707"/>
            <a:chOff x="0" y="0"/>
            <a:chExt cx="406400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406400"/>
            </a:xfrm>
            <a:custGeom>
              <a:avLst/>
              <a:gdLst/>
              <a:ahLst/>
              <a:cxnLst/>
              <a:rect r="r" b="b" t="t" l="l"/>
              <a:pathLst>
                <a:path h="406400" w="406400">
                  <a:moveTo>
                    <a:pt x="203200" y="0"/>
                  </a:moveTo>
                  <a:cubicBezTo>
                    <a:pt x="315424" y="0"/>
                    <a:pt x="406400" y="90976"/>
                    <a:pt x="406400" y="203200"/>
                  </a:cubicBezTo>
                  <a:cubicBezTo>
                    <a:pt x="406400" y="315424"/>
                    <a:pt x="315424" y="406400"/>
                    <a:pt x="2032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91E6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064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029946" y="8675593"/>
            <a:ext cx="1229354" cy="582707"/>
            <a:chOff x="0" y="0"/>
            <a:chExt cx="857395" cy="406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57394" cy="406400"/>
            </a:xfrm>
            <a:custGeom>
              <a:avLst/>
              <a:gdLst/>
              <a:ahLst/>
              <a:cxnLst/>
              <a:rect r="r" b="b" t="t" l="l"/>
              <a:pathLst>
                <a:path h="406400" w="857394">
                  <a:moveTo>
                    <a:pt x="654195" y="0"/>
                  </a:moveTo>
                  <a:cubicBezTo>
                    <a:pt x="766419" y="0"/>
                    <a:pt x="857394" y="90976"/>
                    <a:pt x="857394" y="203200"/>
                  </a:cubicBezTo>
                  <a:cubicBezTo>
                    <a:pt x="857394" y="315424"/>
                    <a:pt x="766419" y="406400"/>
                    <a:pt x="65419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1E69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57395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466164" y="8675593"/>
            <a:ext cx="5241208" cy="582707"/>
            <a:chOff x="0" y="0"/>
            <a:chExt cx="3655401" cy="4064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55401" cy="406400"/>
            </a:xfrm>
            <a:custGeom>
              <a:avLst/>
              <a:gdLst/>
              <a:ahLst/>
              <a:cxnLst/>
              <a:rect r="r" b="b" t="t" l="l"/>
              <a:pathLst>
                <a:path h="406400" w="3655401">
                  <a:moveTo>
                    <a:pt x="3452201" y="0"/>
                  </a:moveTo>
                  <a:cubicBezTo>
                    <a:pt x="3564425" y="0"/>
                    <a:pt x="3655401" y="90976"/>
                    <a:pt x="3655401" y="203200"/>
                  </a:cubicBezTo>
                  <a:cubicBezTo>
                    <a:pt x="3655401" y="315424"/>
                    <a:pt x="3564425" y="406400"/>
                    <a:pt x="3452201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1E69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3655401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6274520" y="8809485"/>
            <a:ext cx="740205" cy="314924"/>
          </a:xfrm>
          <a:custGeom>
            <a:avLst/>
            <a:gdLst/>
            <a:ahLst/>
            <a:cxnLst/>
            <a:rect r="r" b="b" t="t" l="l"/>
            <a:pathLst>
              <a:path h="314924" w="740205">
                <a:moveTo>
                  <a:pt x="0" y="0"/>
                </a:moveTo>
                <a:lnTo>
                  <a:pt x="740205" y="0"/>
                </a:lnTo>
                <a:lnTo>
                  <a:pt x="740205" y="314923"/>
                </a:lnTo>
                <a:lnTo>
                  <a:pt x="0" y="3149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9233941" y="1477515"/>
            <a:ext cx="7331970" cy="733197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0D0D3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7109242" y="1028700"/>
            <a:ext cx="1564929" cy="1564929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0D0D3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9597428" y="2737505"/>
            <a:ext cx="7047195" cy="4984289"/>
          </a:xfrm>
          <a:custGeom>
            <a:avLst/>
            <a:gdLst/>
            <a:ahLst/>
            <a:cxnLst/>
            <a:rect r="r" b="b" t="t" l="l"/>
            <a:pathLst>
              <a:path h="4984289" w="7047195">
                <a:moveTo>
                  <a:pt x="0" y="0"/>
                </a:moveTo>
                <a:lnTo>
                  <a:pt x="7047195" y="0"/>
                </a:lnTo>
                <a:lnTo>
                  <a:pt x="7047195" y="4984289"/>
                </a:lnTo>
                <a:lnTo>
                  <a:pt x="0" y="498428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AutoShape 20" id="20"/>
          <p:cNvSpPr/>
          <p:nvPr/>
        </p:nvSpPr>
        <p:spPr>
          <a:xfrm flipV="true">
            <a:off x="1028700" y="8033618"/>
            <a:ext cx="1134380" cy="0"/>
          </a:xfrm>
          <a:prstGeom prst="line">
            <a:avLst/>
          </a:prstGeom>
          <a:ln cap="flat" w="9525">
            <a:solidFill>
              <a:srgbClr val="091E6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1" id="21"/>
          <p:cNvSpPr txBox="true"/>
          <p:nvPr/>
        </p:nvSpPr>
        <p:spPr>
          <a:xfrm rot="0">
            <a:off x="1693262" y="981075"/>
            <a:ext cx="1554111" cy="358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16"/>
              </a:lnSpc>
            </a:pPr>
            <a:r>
              <a:rPr lang="en-US" sz="2096" b="true">
                <a:solidFill>
                  <a:srgbClr val="031040"/>
                </a:solidFill>
                <a:latin typeface="Arial Bold"/>
                <a:ea typeface="Arial Bold"/>
                <a:cs typeface="Arial Bold"/>
                <a:sym typeface="Arial Bold"/>
              </a:rPr>
              <a:t>INTRO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2840771"/>
            <a:ext cx="6625265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9"/>
              </a:lnSpc>
            </a:pPr>
            <a:r>
              <a:rPr lang="en-US" sz="5699" b="true">
                <a:solidFill>
                  <a:srgbClr val="091E69"/>
                </a:solidFill>
                <a:latin typeface="Arial Bold"/>
                <a:ea typeface="Arial Bold"/>
                <a:cs typeface="Arial Bold"/>
                <a:sym typeface="Arial Bold"/>
              </a:rPr>
              <a:t>Agenda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6754561" y="1121923"/>
            <a:ext cx="426771" cy="467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5"/>
              </a:lnSpc>
            </a:pPr>
            <a:r>
              <a:rPr lang="en-US" sz="2696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02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" y="3918029"/>
            <a:ext cx="6440508" cy="2438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8620" indent="-194310" lvl="1">
              <a:lnSpc>
                <a:spcPts val="2160"/>
              </a:lnSpc>
              <a:buFont typeface="Arial"/>
              <a:buChar char="•"/>
            </a:pPr>
            <a:r>
              <a:rPr lang="en-US" sz="1800">
                <a:solidFill>
                  <a:srgbClr val="031040"/>
                </a:solidFill>
                <a:latin typeface="Arial"/>
                <a:ea typeface="Arial"/>
                <a:cs typeface="Arial"/>
                <a:sym typeface="Arial"/>
              </a:rPr>
              <a:t>Intro</a:t>
            </a:r>
          </a:p>
          <a:p>
            <a:pPr algn="just" marL="388620" indent="-194310" lvl="1">
              <a:lnSpc>
                <a:spcPts val="2160"/>
              </a:lnSpc>
              <a:buFont typeface="Arial"/>
              <a:buChar char="•"/>
            </a:pPr>
            <a:r>
              <a:rPr lang="en-US" sz="1800">
                <a:solidFill>
                  <a:srgbClr val="031040"/>
                </a:solidFill>
                <a:latin typeface="Arial"/>
                <a:ea typeface="Arial"/>
                <a:cs typeface="Arial"/>
                <a:sym typeface="Arial"/>
              </a:rPr>
              <a:t>Technical Architecture</a:t>
            </a:r>
          </a:p>
          <a:p>
            <a:pPr algn="just" marL="777240" indent="-259080" lvl="2">
              <a:lnSpc>
                <a:spcPts val="2160"/>
              </a:lnSpc>
              <a:buFont typeface="Arial"/>
              <a:buChar char="⚬"/>
            </a:pPr>
            <a:r>
              <a:rPr lang="en-US" sz="1800">
                <a:solidFill>
                  <a:srgbClr val="031040"/>
                </a:solidFill>
                <a:latin typeface="Arial"/>
                <a:ea typeface="Arial"/>
                <a:cs typeface="Arial"/>
                <a:sym typeface="Arial"/>
              </a:rPr>
              <a:t>Multi tenant architecture</a:t>
            </a:r>
          </a:p>
          <a:p>
            <a:pPr algn="just" marL="777240" indent="-259080" lvl="2">
              <a:lnSpc>
                <a:spcPts val="2160"/>
              </a:lnSpc>
              <a:buFont typeface="Arial"/>
              <a:buChar char="⚬"/>
            </a:pPr>
            <a:r>
              <a:rPr lang="en-US" sz="1800">
                <a:solidFill>
                  <a:srgbClr val="031040"/>
                </a:solidFill>
                <a:latin typeface="Arial"/>
                <a:ea typeface="Arial"/>
                <a:cs typeface="Arial"/>
                <a:sym typeface="Arial"/>
              </a:rPr>
              <a:t>Pouch &amp; Couch DB</a:t>
            </a:r>
          </a:p>
          <a:p>
            <a:pPr algn="just" marL="777240" indent="-259080" lvl="2">
              <a:lnSpc>
                <a:spcPts val="2160"/>
              </a:lnSpc>
              <a:buFont typeface="Arial"/>
              <a:buChar char="⚬"/>
            </a:pPr>
            <a:r>
              <a:rPr lang="en-US" sz="1800">
                <a:solidFill>
                  <a:srgbClr val="031040"/>
                </a:solidFill>
                <a:latin typeface="Arial"/>
                <a:ea typeface="Arial"/>
                <a:cs typeface="Arial"/>
                <a:sym typeface="Arial"/>
              </a:rPr>
              <a:t>Real time sync</a:t>
            </a:r>
          </a:p>
          <a:p>
            <a:pPr algn="just" marL="388620" indent="-194310" lvl="1">
              <a:lnSpc>
                <a:spcPts val="2160"/>
              </a:lnSpc>
              <a:buFont typeface="Arial"/>
              <a:buChar char="•"/>
            </a:pPr>
            <a:r>
              <a:rPr lang="en-US" sz="1800">
                <a:solidFill>
                  <a:srgbClr val="031040"/>
                </a:solidFill>
                <a:latin typeface="Arial"/>
                <a:ea typeface="Arial"/>
                <a:cs typeface="Arial"/>
                <a:sym typeface="Arial"/>
              </a:rPr>
              <a:t>Demo</a:t>
            </a:r>
          </a:p>
          <a:p>
            <a:pPr algn="just" marL="388620" indent="-194310" lvl="1">
              <a:lnSpc>
                <a:spcPts val="2160"/>
              </a:lnSpc>
              <a:buFont typeface="Arial"/>
              <a:buChar char="•"/>
            </a:pPr>
            <a:r>
              <a:rPr lang="en-US" sz="1800">
                <a:solidFill>
                  <a:srgbClr val="031040"/>
                </a:solidFill>
                <a:latin typeface="Arial"/>
                <a:ea typeface="Arial"/>
                <a:cs typeface="Arial"/>
                <a:sym typeface="Arial"/>
              </a:rPr>
              <a:t>Challenges</a:t>
            </a:r>
          </a:p>
          <a:p>
            <a:pPr algn="just" marL="388620" indent="-194310" lvl="1">
              <a:lnSpc>
                <a:spcPts val="2160"/>
              </a:lnSpc>
              <a:buFont typeface="Arial"/>
              <a:buChar char="•"/>
            </a:pPr>
            <a:r>
              <a:rPr lang="en-US" sz="1800">
                <a:solidFill>
                  <a:srgbClr val="031040"/>
                </a:solidFill>
                <a:latin typeface="Arial"/>
                <a:ea typeface="Arial"/>
                <a:cs typeface="Arial"/>
                <a:sym typeface="Arial"/>
              </a:rPr>
              <a:t>Q&amp;A</a:t>
            </a:r>
          </a:p>
          <a:p>
            <a:pPr algn="just" marL="388620" indent="-194310" lvl="1">
              <a:lnSpc>
                <a:spcPts val="2160"/>
              </a:lnSpc>
              <a:buFont typeface="Arial"/>
              <a:buChar char="•"/>
            </a:pPr>
            <a:r>
              <a:rPr lang="en-US" sz="1800">
                <a:solidFill>
                  <a:srgbClr val="031040"/>
                </a:solidFill>
                <a:latin typeface="Arial"/>
                <a:ea typeface="Arial"/>
                <a:cs typeface="Arial"/>
                <a:sym typeface="Arial"/>
              </a:rPr>
              <a:t>Thanks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DA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634757" y="-3634757"/>
            <a:ext cx="7269514" cy="7269514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0D0D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144124" y="1835156"/>
            <a:ext cx="1051671" cy="105167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0D0D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28700" y="1028700"/>
            <a:ext cx="527614" cy="582707"/>
          </a:xfrm>
          <a:custGeom>
            <a:avLst/>
            <a:gdLst/>
            <a:ahLst/>
            <a:cxnLst/>
            <a:rect r="r" b="b" t="t" l="l"/>
            <a:pathLst>
              <a:path h="582707" w="527614">
                <a:moveTo>
                  <a:pt x="0" y="0"/>
                </a:moveTo>
                <a:lnTo>
                  <a:pt x="527614" y="0"/>
                </a:lnTo>
                <a:lnTo>
                  <a:pt x="527614" y="582707"/>
                </a:lnTo>
                <a:lnTo>
                  <a:pt x="0" y="5827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9" id="9"/>
          <p:cNvGrpSpPr/>
          <p:nvPr/>
        </p:nvGrpSpPr>
        <p:grpSpPr>
          <a:xfrm rot="0">
            <a:off x="16676593" y="1028700"/>
            <a:ext cx="582707" cy="582707"/>
            <a:chOff x="0" y="0"/>
            <a:chExt cx="406400" cy="4064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6400" cy="406400"/>
            </a:xfrm>
            <a:custGeom>
              <a:avLst/>
              <a:gdLst/>
              <a:ahLst/>
              <a:cxnLst/>
              <a:rect r="r" b="b" t="t" l="l"/>
              <a:pathLst>
                <a:path h="406400" w="406400">
                  <a:moveTo>
                    <a:pt x="203200" y="0"/>
                  </a:moveTo>
                  <a:cubicBezTo>
                    <a:pt x="315424" y="0"/>
                    <a:pt x="406400" y="90976"/>
                    <a:pt x="406400" y="203200"/>
                  </a:cubicBezTo>
                  <a:cubicBezTo>
                    <a:pt x="406400" y="315424"/>
                    <a:pt x="315424" y="406400"/>
                    <a:pt x="2032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91E69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4064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6029946" y="8675593"/>
            <a:ext cx="1229354" cy="582707"/>
            <a:chOff x="0" y="0"/>
            <a:chExt cx="857395" cy="4064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57394" cy="406400"/>
            </a:xfrm>
            <a:custGeom>
              <a:avLst/>
              <a:gdLst/>
              <a:ahLst/>
              <a:cxnLst/>
              <a:rect r="r" b="b" t="t" l="l"/>
              <a:pathLst>
                <a:path h="406400" w="857394">
                  <a:moveTo>
                    <a:pt x="654195" y="0"/>
                  </a:moveTo>
                  <a:cubicBezTo>
                    <a:pt x="766419" y="0"/>
                    <a:pt x="857394" y="90976"/>
                    <a:pt x="857394" y="203200"/>
                  </a:cubicBezTo>
                  <a:cubicBezTo>
                    <a:pt x="857394" y="315424"/>
                    <a:pt x="766419" y="406400"/>
                    <a:pt x="65419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1E69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857395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6274520" y="8809485"/>
            <a:ext cx="740205" cy="314924"/>
          </a:xfrm>
          <a:custGeom>
            <a:avLst/>
            <a:gdLst/>
            <a:ahLst/>
            <a:cxnLst/>
            <a:rect r="r" b="b" t="t" l="l"/>
            <a:pathLst>
              <a:path h="314924" w="740205">
                <a:moveTo>
                  <a:pt x="0" y="0"/>
                </a:moveTo>
                <a:lnTo>
                  <a:pt x="740205" y="0"/>
                </a:lnTo>
                <a:lnTo>
                  <a:pt x="740205" y="314923"/>
                </a:lnTo>
                <a:lnTo>
                  <a:pt x="0" y="3149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9144000" y="2760275"/>
            <a:ext cx="8037332" cy="5766786"/>
          </a:xfrm>
          <a:custGeom>
            <a:avLst/>
            <a:gdLst/>
            <a:ahLst/>
            <a:cxnLst/>
            <a:rect r="r" b="b" t="t" l="l"/>
            <a:pathLst>
              <a:path h="5766786" w="8037332">
                <a:moveTo>
                  <a:pt x="0" y="0"/>
                </a:moveTo>
                <a:lnTo>
                  <a:pt x="8037332" y="0"/>
                </a:lnTo>
                <a:lnTo>
                  <a:pt x="8037332" y="5766786"/>
                </a:lnTo>
                <a:lnTo>
                  <a:pt x="0" y="576678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aphicFrame>
        <p:nvGraphicFramePr>
          <p:cNvPr name="Table 17" id="17"/>
          <p:cNvGraphicFramePr>
            <a:graphicFrameLocks noGrp="true"/>
          </p:cNvGraphicFramePr>
          <p:nvPr/>
        </p:nvGraphicFramePr>
        <p:xfrm>
          <a:off x="620013" y="3853832"/>
          <a:ext cx="7315200" cy="4114800"/>
        </p:xfrm>
        <a:graphic>
          <a:graphicData uri="http://schemas.openxmlformats.org/drawingml/2006/table">
            <a:tbl>
              <a:tblPr/>
              <a:tblGrid>
                <a:gridCol w="3657600"/>
                <a:gridCol w="3657600"/>
              </a:tblGrid>
              <a:tr h="82296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959"/>
                        </a:lnSpc>
                        <a:defRPr/>
                      </a:pPr>
                      <a:r>
                        <a:rPr lang="en-US" sz="1399" b="true">
                          <a:solidFill>
                            <a:srgbClr val="FFFFFF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Technology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104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FFFFFF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Benefits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1040"/>
                    </a:solidFill>
                  </a:tcPr>
                </a:tc>
              </a:tr>
              <a:tr h="82296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React + TS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Type safety, Component reuse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82296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PouchDB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Offline-first, Real-time sync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82296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Tailwind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Rapid UI development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82296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Firebase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Social Authentication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name="TextBox 18" id="18"/>
          <p:cNvSpPr txBox="true"/>
          <p:nvPr/>
        </p:nvSpPr>
        <p:spPr>
          <a:xfrm rot="0">
            <a:off x="1693262" y="981075"/>
            <a:ext cx="3169142" cy="669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16"/>
              </a:lnSpc>
            </a:pPr>
            <a:r>
              <a:rPr lang="en-US" sz="2096" b="true">
                <a:solidFill>
                  <a:srgbClr val="031040"/>
                </a:solidFill>
                <a:latin typeface="Arial Bold"/>
                <a:ea typeface="Arial Bold"/>
                <a:cs typeface="Arial Bold"/>
                <a:sym typeface="Arial Bold"/>
              </a:rPr>
              <a:t>TECHNICAL ARCHITECTURE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702773" y="1905789"/>
            <a:ext cx="8556527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839"/>
              </a:lnSpc>
            </a:pPr>
            <a:r>
              <a:rPr lang="en-US" sz="5699" b="true">
                <a:solidFill>
                  <a:srgbClr val="091E69"/>
                </a:solidFill>
                <a:latin typeface="Arial Bold"/>
                <a:ea typeface="Arial Bold"/>
                <a:cs typeface="Arial Bold"/>
                <a:sym typeface="Arial Bold"/>
              </a:rPr>
              <a:t>Tech Stack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6754561" y="1121923"/>
            <a:ext cx="426771" cy="467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5"/>
              </a:lnSpc>
            </a:pPr>
            <a:r>
              <a:rPr lang="en-US" sz="2696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03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DA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527614" cy="582707"/>
          </a:xfrm>
          <a:custGeom>
            <a:avLst/>
            <a:gdLst/>
            <a:ahLst/>
            <a:cxnLst/>
            <a:rect r="r" b="b" t="t" l="l"/>
            <a:pathLst>
              <a:path h="582707" w="527614">
                <a:moveTo>
                  <a:pt x="0" y="0"/>
                </a:moveTo>
                <a:lnTo>
                  <a:pt x="527614" y="0"/>
                </a:lnTo>
                <a:lnTo>
                  <a:pt x="527614" y="582707"/>
                </a:lnTo>
                <a:lnTo>
                  <a:pt x="0" y="5827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3" id="3"/>
          <p:cNvGrpSpPr/>
          <p:nvPr/>
        </p:nvGrpSpPr>
        <p:grpSpPr>
          <a:xfrm rot="0">
            <a:off x="16676593" y="1028700"/>
            <a:ext cx="582707" cy="582707"/>
            <a:chOff x="0" y="0"/>
            <a:chExt cx="406400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406400"/>
            </a:xfrm>
            <a:custGeom>
              <a:avLst/>
              <a:gdLst/>
              <a:ahLst/>
              <a:cxnLst/>
              <a:rect r="r" b="b" t="t" l="l"/>
              <a:pathLst>
                <a:path h="406400" w="406400">
                  <a:moveTo>
                    <a:pt x="203200" y="0"/>
                  </a:moveTo>
                  <a:cubicBezTo>
                    <a:pt x="315424" y="0"/>
                    <a:pt x="406400" y="90976"/>
                    <a:pt x="406400" y="203200"/>
                  </a:cubicBezTo>
                  <a:cubicBezTo>
                    <a:pt x="406400" y="315424"/>
                    <a:pt x="315424" y="406400"/>
                    <a:pt x="2032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91E6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064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029946" y="8675593"/>
            <a:ext cx="1229354" cy="582707"/>
            <a:chOff x="0" y="0"/>
            <a:chExt cx="857395" cy="406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57394" cy="406400"/>
            </a:xfrm>
            <a:custGeom>
              <a:avLst/>
              <a:gdLst/>
              <a:ahLst/>
              <a:cxnLst/>
              <a:rect r="r" b="b" t="t" l="l"/>
              <a:pathLst>
                <a:path h="406400" w="857394">
                  <a:moveTo>
                    <a:pt x="654195" y="0"/>
                  </a:moveTo>
                  <a:cubicBezTo>
                    <a:pt x="766419" y="0"/>
                    <a:pt x="857394" y="90976"/>
                    <a:pt x="857394" y="203200"/>
                  </a:cubicBezTo>
                  <a:cubicBezTo>
                    <a:pt x="857394" y="315424"/>
                    <a:pt x="766419" y="406400"/>
                    <a:pt x="65419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1E69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57395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6274520" y="8809485"/>
            <a:ext cx="740205" cy="314924"/>
          </a:xfrm>
          <a:custGeom>
            <a:avLst/>
            <a:gdLst/>
            <a:ahLst/>
            <a:cxnLst/>
            <a:rect r="r" b="b" t="t" l="l"/>
            <a:pathLst>
              <a:path h="314924" w="740205">
                <a:moveTo>
                  <a:pt x="0" y="0"/>
                </a:moveTo>
                <a:lnTo>
                  <a:pt x="740205" y="0"/>
                </a:lnTo>
                <a:lnTo>
                  <a:pt x="740205" y="314923"/>
                </a:lnTo>
                <a:lnTo>
                  <a:pt x="0" y="3149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8938776" y="6188742"/>
            <a:ext cx="1242226" cy="1242226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0D0D3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6108211" y="2682431"/>
            <a:ext cx="2245189" cy="2245189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0D0D3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780662" y="7961189"/>
            <a:ext cx="6884696" cy="6884696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0D0D3">
                <a:alpha val="44706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8353400" y="-4866186"/>
            <a:ext cx="6884696" cy="6884696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0D0D3">
                <a:alpha val="44706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graphicFrame>
        <p:nvGraphicFramePr>
          <p:cNvPr name="Table 22" id="22"/>
          <p:cNvGraphicFramePr>
            <a:graphicFrameLocks noGrp="true"/>
          </p:cNvGraphicFramePr>
          <p:nvPr/>
        </p:nvGraphicFramePr>
        <p:xfrm>
          <a:off x="10181002" y="3123248"/>
          <a:ext cx="7315200" cy="4040505"/>
        </p:xfrm>
        <a:graphic>
          <a:graphicData uri="http://schemas.openxmlformats.org/drawingml/2006/table">
            <a:tbl>
              <a:tblPr/>
              <a:tblGrid>
                <a:gridCol w="1828800"/>
                <a:gridCol w="1828800"/>
                <a:gridCol w="1828800"/>
                <a:gridCol w="1828800"/>
              </a:tblGrid>
              <a:tr h="74824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Action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Private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Shared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Public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306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View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Owner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Collaborators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Everyone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306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Edit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Owner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Collaborators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None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306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Share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Owner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None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306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Delete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Owner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None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099"/>
                        </a:lnSpc>
                        <a:defRPr/>
                      </a:pPr>
                      <a:r>
                        <a:rPr lang="en-US" sz="14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None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23" id="23"/>
          <p:cNvSpPr txBox="true"/>
          <p:nvPr/>
        </p:nvSpPr>
        <p:spPr>
          <a:xfrm rot="0">
            <a:off x="1693262" y="981075"/>
            <a:ext cx="2793236" cy="669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16"/>
              </a:lnSpc>
            </a:pPr>
            <a:r>
              <a:rPr lang="en-US" sz="2096" b="true">
                <a:solidFill>
                  <a:srgbClr val="031040"/>
                </a:solidFill>
                <a:latin typeface="Arial Bold"/>
                <a:ea typeface="Arial Bold"/>
                <a:cs typeface="Arial Bold"/>
                <a:sym typeface="Arial Bold"/>
              </a:rPr>
              <a:t>TECHNICAL ARCHITECTURE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" y="2568131"/>
            <a:ext cx="6202105" cy="2714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9"/>
              </a:lnSpc>
            </a:pPr>
            <a:r>
              <a:rPr lang="en-US" sz="5699" b="true">
                <a:solidFill>
                  <a:srgbClr val="091E69"/>
                </a:solidFill>
                <a:latin typeface="Arial Bold"/>
                <a:ea typeface="Arial Bold"/>
                <a:cs typeface="Arial Bold"/>
                <a:sym typeface="Arial Bold"/>
              </a:rPr>
              <a:t>Multi-Tenant Architecture</a:t>
            </a:r>
          </a:p>
          <a:p>
            <a:pPr algn="l">
              <a:lnSpc>
                <a:spcPts val="6839"/>
              </a:lnSpc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16754561" y="1121923"/>
            <a:ext cx="426771" cy="467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5"/>
              </a:lnSpc>
            </a:pPr>
            <a:r>
              <a:rPr lang="en-US" sz="2696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04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86692" y="4514850"/>
            <a:ext cx="6915596" cy="1219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799" indent="-215899" lvl="1">
              <a:lnSpc>
                <a:spcPts val="2399"/>
              </a:lnSpc>
              <a:buFont typeface="Arial"/>
              <a:buChar char="•"/>
            </a:pPr>
            <a:r>
              <a:rPr lang="en-US" sz="1999">
                <a:solidFill>
                  <a:srgbClr val="031040"/>
                </a:solidFill>
                <a:latin typeface="Arial"/>
                <a:ea typeface="Arial"/>
                <a:cs typeface="Arial"/>
                <a:sym typeface="Arial"/>
              </a:rPr>
              <a:t>🔐 Tenant Isolation</a:t>
            </a:r>
          </a:p>
          <a:p>
            <a:pPr algn="just" marL="431799" indent="-215899" lvl="1">
              <a:lnSpc>
                <a:spcPts val="2399"/>
              </a:lnSpc>
              <a:buFont typeface="Arial"/>
              <a:buChar char="•"/>
            </a:pPr>
            <a:r>
              <a:rPr lang="en-US" sz="1999">
                <a:solidFill>
                  <a:srgbClr val="031040"/>
                </a:solidFill>
                <a:latin typeface="Arial"/>
                <a:ea typeface="Arial"/>
                <a:cs typeface="Arial"/>
                <a:sym typeface="Arial"/>
              </a:rPr>
              <a:t>🚦 Access Control</a:t>
            </a:r>
          </a:p>
          <a:p>
            <a:pPr algn="just" marL="431799" indent="-215899" lvl="1">
              <a:lnSpc>
                <a:spcPts val="2399"/>
              </a:lnSpc>
              <a:buFont typeface="Arial"/>
              <a:buChar char="•"/>
            </a:pPr>
            <a:r>
              <a:rPr lang="en-US" sz="1999">
                <a:solidFill>
                  <a:srgbClr val="031040"/>
                </a:solidFill>
                <a:latin typeface="Arial"/>
                <a:ea typeface="Arial"/>
                <a:cs typeface="Arial"/>
                <a:sym typeface="Arial"/>
              </a:rPr>
              <a:t>🔑 Authentication</a:t>
            </a:r>
          </a:p>
          <a:p>
            <a:pPr algn="just" marL="431799" indent="-215899" lvl="1">
              <a:lnSpc>
                <a:spcPts val="2399"/>
              </a:lnSpc>
              <a:buFont typeface="Arial"/>
              <a:buChar char="•"/>
            </a:pPr>
            <a:r>
              <a:rPr lang="en-US" sz="1999">
                <a:solidFill>
                  <a:srgbClr val="031040"/>
                </a:solidFill>
                <a:latin typeface="Arial"/>
                <a:ea typeface="Arial"/>
                <a:cs typeface="Arial"/>
                <a:sym typeface="Arial"/>
              </a:rPr>
              <a:t>📝 Audit Trails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552456" y="2224279"/>
            <a:ext cx="6202105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9"/>
              </a:lnSpc>
            </a:pPr>
            <a:r>
              <a:rPr lang="en-US" sz="3399" b="true">
                <a:solidFill>
                  <a:srgbClr val="091E69"/>
                </a:solidFill>
                <a:latin typeface="Arial Bold"/>
                <a:ea typeface="Arial Bold"/>
                <a:cs typeface="Arial Bold"/>
                <a:sym typeface="Arial Bold"/>
              </a:rPr>
              <a:t>Access Control Matrix</a:t>
            </a:r>
          </a:p>
          <a:p>
            <a:pPr algn="l">
              <a:lnSpc>
                <a:spcPts val="4079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DA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527614" cy="582707"/>
          </a:xfrm>
          <a:custGeom>
            <a:avLst/>
            <a:gdLst/>
            <a:ahLst/>
            <a:cxnLst/>
            <a:rect r="r" b="b" t="t" l="l"/>
            <a:pathLst>
              <a:path h="582707" w="527614">
                <a:moveTo>
                  <a:pt x="0" y="0"/>
                </a:moveTo>
                <a:lnTo>
                  <a:pt x="527614" y="0"/>
                </a:lnTo>
                <a:lnTo>
                  <a:pt x="527614" y="582707"/>
                </a:lnTo>
                <a:lnTo>
                  <a:pt x="0" y="5827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3" id="3"/>
          <p:cNvGrpSpPr/>
          <p:nvPr/>
        </p:nvGrpSpPr>
        <p:grpSpPr>
          <a:xfrm rot="0">
            <a:off x="16676593" y="1028700"/>
            <a:ext cx="582707" cy="582707"/>
            <a:chOff x="0" y="0"/>
            <a:chExt cx="406400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406400"/>
            </a:xfrm>
            <a:custGeom>
              <a:avLst/>
              <a:gdLst/>
              <a:ahLst/>
              <a:cxnLst/>
              <a:rect r="r" b="b" t="t" l="l"/>
              <a:pathLst>
                <a:path h="406400" w="406400">
                  <a:moveTo>
                    <a:pt x="203200" y="0"/>
                  </a:moveTo>
                  <a:cubicBezTo>
                    <a:pt x="315424" y="0"/>
                    <a:pt x="406400" y="90976"/>
                    <a:pt x="406400" y="203200"/>
                  </a:cubicBezTo>
                  <a:cubicBezTo>
                    <a:pt x="406400" y="315424"/>
                    <a:pt x="315424" y="406400"/>
                    <a:pt x="2032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91E6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064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029946" y="8675593"/>
            <a:ext cx="1229354" cy="582707"/>
            <a:chOff x="0" y="0"/>
            <a:chExt cx="857395" cy="406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57394" cy="406400"/>
            </a:xfrm>
            <a:custGeom>
              <a:avLst/>
              <a:gdLst/>
              <a:ahLst/>
              <a:cxnLst/>
              <a:rect r="r" b="b" t="t" l="l"/>
              <a:pathLst>
                <a:path h="406400" w="857394">
                  <a:moveTo>
                    <a:pt x="654195" y="0"/>
                  </a:moveTo>
                  <a:cubicBezTo>
                    <a:pt x="766419" y="0"/>
                    <a:pt x="857394" y="90976"/>
                    <a:pt x="857394" y="203200"/>
                  </a:cubicBezTo>
                  <a:cubicBezTo>
                    <a:pt x="857394" y="315424"/>
                    <a:pt x="766419" y="406400"/>
                    <a:pt x="65419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1E69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57395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6274520" y="8809485"/>
            <a:ext cx="740205" cy="314924"/>
          </a:xfrm>
          <a:custGeom>
            <a:avLst/>
            <a:gdLst/>
            <a:ahLst/>
            <a:cxnLst/>
            <a:rect r="r" b="b" t="t" l="l"/>
            <a:pathLst>
              <a:path h="314924" w="740205">
                <a:moveTo>
                  <a:pt x="0" y="0"/>
                </a:moveTo>
                <a:lnTo>
                  <a:pt x="740205" y="0"/>
                </a:lnTo>
                <a:lnTo>
                  <a:pt x="740205" y="314923"/>
                </a:lnTo>
                <a:lnTo>
                  <a:pt x="0" y="3149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028700" y="1776475"/>
            <a:ext cx="4744356" cy="4744356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0D0D3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28700" y="7992339"/>
            <a:ext cx="1265961" cy="1265961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0D0D3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516822" y="2160810"/>
            <a:ext cx="5441219" cy="3272570"/>
          </a:xfrm>
          <a:custGeom>
            <a:avLst/>
            <a:gdLst/>
            <a:ahLst/>
            <a:cxnLst/>
            <a:rect r="r" b="b" t="t" l="l"/>
            <a:pathLst>
              <a:path h="3272570" w="5441219">
                <a:moveTo>
                  <a:pt x="0" y="0"/>
                </a:moveTo>
                <a:lnTo>
                  <a:pt x="5441219" y="0"/>
                </a:lnTo>
                <a:lnTo>
                  <a:pt x="5441219" y="3272569"/>
                </a:lnTo>
                <a:lnTo>
                  <a:pt x="0" y="32725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7" id="17"/>
          <p:cNvSpPr/>
          <p:nvPr/>
        </p:nvSpPr>
        <p:spPr>
          <a:xfrm flipH="false" flipV="false" rot="0">
            <a:off x="6274025" y="3797095"/>
            <a:ext cx="11301259" cy="4534630"/>
          </a:xfrm>
          <a:custGeom>
            <a:avLst/>
            <a:gdLst/>
            <a:ahLst/>
            <a:cxnLst/>
            <a:rect r="r" b="b" t="t" l="l"/>
            <a:pathLst>
              <a:path h="4534630" w="11301259">
                <a:moveTo>
                  <a:pt x="0" y="0"/>
                </a:moveTo>
                <a:lnTo>
                  <a:pt x="11301259" y="0"/>
                </a:lnTo>
                <a:lnTo>
                  <a:pt x="11301259" y="4534630"/>
                </a:lnTo>
                <a:lnTo>
                  <a:pt x="0" y="453463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693262" y="981075"/>
            <a:ext cx="3256915" cy="669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16"/>
              </a:lnSpc>
            </a:pPr>
            <a:r>
              <a:rPr lang="en-US" sz="2096" b="true">
                <a:solidFill>
                  <a:srgbClr val="031040"/>
                </a:solidFill>
                <a:latin typeface="Arial Bold"/>
                <a:ea typeface="Arial Bold"/>
                <a:cs typeface="Arial Bold"/>
                <a:sym typeface="Arial Bold"/>
              </a:rPr>
              <a:t>TECHNICAL ARCHITECTURE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708700" y="2569706"/>
            <a:ext cx="6550600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9"/>
              </a:lnSpc>
            </a:pPr>
            <a:r>
              <a:rPr lang="en-US" sz="5699" b="true">
                <a:solidFill>
                  <a:srgbClr val="091E69"/>
                </a:solidFill>
                <a:latin typeface="Arial Bold"/>
                <a:ea typeface="Arial Bold"/>
                <a:cs typeface="Arial Bold"/>
                <a:sym typeface="Arial Bold"/>
              </a:rPr>
              <a:t>Real Time Sync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6754561" y="1121923"/>
            <a:ext cx="426771" cy="467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5"/>
              </a:lnSpc>
            </a:pPr>
            <a:r>
              <a:rPr lang="en-US" sz="2696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05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DA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527614" cy="582707"/>
          </a:xfrm>
          <a:custGeom>
            <a:avLst/>
            <a:gdLst/>
            <a:ahLst/>
            <a:cxnLst/>
            <a:rect r="r" b="b" t="t" l="l"/>
            <a:pathLst>
              <a:path h="582707" w="527614">
                <a:moveTo>
                  <a:pt x="0" y="0"/>
                </a:moveTo>
                <a:lnTo>
                  <a:pt x="527614" y="0"/>
                </a:lnTo>
                <a:lnTo>
                  <a:pt x="527614" y="582707"/>
                </a:lnTo>
                <a:lnTo>
                  <a:pt x="0" y="5827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3" id="3"/>
          <p:cNvGrpSpPr/>
          <p:nvPr/>
        </p:nvGrpSpPr>
        <p:grpSpPr>
          <a:xfrm rot="0">
            <a:off x="16676593" y="1028700"/>
            <a:ext cx="582707" cy="582707"/>
            <a:chOff x="0" y="0"/>
            <a:chExt cx="406400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406400"/>
            </a:xfrm>
            <a:custGeom>
              <a:avLst/>
              <a:gdLst/>
              <a:ahLst/>
              <a:cxnLst/>
              <a:rect r="r" b="b" t="t" l="l"/>
              <a:pathLst>
                <a:path h="406400" w="406400">
                  <a:moveTo>
                    <a:pt x="203200" y="0"/>
                  </a:moveTo>
                  <a:cubicBezTo>
                    <a:pt x="315424" y="0"/>
                    <a:pt x="406400" y="90976"/>
                    <a:pt x="406400" y="203200"/>
                  </a:cubicBezTo>
                  <a:cubicBezTo>
                    <a:pt x="406400" y="315424"/>
                    <a:pt x="315424" y="406400"/>
                    <a:pt x="2032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91E6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064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029946" y="8675593"/>
            <a:ext cx="1229354" cy="582707"/>
            <a:chOff x="0" y="0"/>
            <a:chExt cx="857395" cy="406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57394" cy="406400"/>
            </a:xfrm>
            <a:custGeom>
              <a:avLst/>
              <a:gdLst/>
              <a:ahLst/>
              <a:cxnLst/>
              <a:rect r="r" b="b" t="t" l="l"/>
              <a:pathLst>
                <a:path h="406400" w="857394">
                  <a:moveTo>
                    <a:pt x="654195" y="0"/>
                  </a:moveTo>
                  <a:cubicBezTo>
                    <a:pt x="766419" y="0"/>
                    <a:pt x="857394" y="90976"/>
                    <a:pt x="857394" y="203200"/>
                  </a:cubicBezTo>
                  <a:cubicBezTo>
                    <a:pt x="857394" y="315424"/>
                    <a:pt x="766419" y="406400"/>
                    <a:pt x="65419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1E69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57395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6274520" y="8809485"/>
            <a:ext cx="740205" cy="314924"/>
          </a:xfrm>
          <a:custGeom>
            <a:avLst/>
            <a:gdLst/>
            <a:ahLst/>
            <a:cxnLst/>
            <a:rect r="r" b="b" t="t" l="l"/>
            <a:pathLst>
              <a:path h="314924" w="740205">
                <a:moveTo>
                  <a:pt x="0" y="0"/>
                </a:moveTo>
                <a:lnTo>
                  <a:pt x="740205" y="0"/>
                </a:lnTo>
                <a:lnTo>
                  <a:pt x="740205" y="314923"/>
                </a:lnTo>
                <a:lnTo>
                  <a:pt x="0" y="3149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5192519" y="6031626"/>
            <a:ext cx="7902963" cy="7902963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0D0D3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5873339" y="4108495"/>
            <a:ext cx="6541322" cy="5149805"/>
          </a:xfrm>
          <a:custGeom>
            <a:avLst/>
            <a:gdLst/>
            <a:ahLst/>
            <a:cxnLst/>
            <a:rect r="r" b="b" t="t" l="l"/>
            <a:pathLst>
              <a:path h="5149805" w="6541322">
                <a:moveTo>
                  <a:pt x="0" y="0"/>
                </a:moveTo>
                <a:lnTo>
                  <a:pt x="6541322" y="0"/>
                </a:lnTo>
                <a:lnTo>
                  <a:pt x="6541322" y="5149805"/>
                </a:lnTo>
                <a:lnTo>
                  <a:pt x="0" y="514980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3935778" y="2751199"/>
            <a:ext cx="1746088" cy="1936186"/>
          </a:xfrm>
          <a:custGeom>
            <a:avLst/>
            <a:gdLst/>
            <a:ahLst/>
            <a:cxnLst/>
            <a:rect r="r" b="b" t="t" l="l"/>
            <a:pathLst>
              <a:path h="1936186" w="1746088">
                <a:moveTo>
                  <a:pt x="0" y="0"/>
                </a:moveTo>
                <a:lnTo>
                  <a:pt x="1746088" y="0"/>
                </a:lnTo>
                <a:lnTo>
                  <a:pt x="1746088" y="1936186"/>
                </a:lnTo>
                <a:lnTo>
                  <a:pt x="0" y="193618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true" flipV="false" rot="0">
            <a:off x="12606134" y="2751199"/>
            <a:ext cx="1746088" cy="1936186"/>
          </a:xfrm>
          <a:custGeom>
            <a:avLst/>
            <a:gdLst/>
            <a:ahLst/>
            <a:cxnLst/>
            <a:rect r="r" b="b" t="t" l="l"/>
            <a:pathLst>
              <a:path h="1936186" w="1746088">
                <a:moveTo>
                  <a:pt x="1746088" y="0"/>
                </a:moveTo>
                <a:lnTo>
                  <a:pt x="0" y="0"/>
                </a:lnTo>
                <a:lnTo>
                  <a:pt x="0" y="1936186"/>
                </a:lnTo>
                <a:lnTo>
                  <a:pt x="1746088" y="1936186"/>
                </a:lnTo>
                <a:lnTo>
                  <a:pt x="1746088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693262" y="981075"/>
            <a:ext cx="1554111" cy="668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16"/>
              </a:lnSpc>
            </a:pPr>
            <a:r>
              <a:rPr lang="en-US" sz="2096" b="true">
                <a:solidFill>
                  <a:srgbClr val="031040"/>
                </a:solidFill>
                <a:latin typeface="Arial Bold"/>
                <a:ea typeface="Arial Bold"/>
                <a:cs typeface="Arial Bold"/>
                <a:sym typeface="Arial Bold"/>
              </a:rPr>
              <a:t>PAUCEK AND LAGE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116332" y="1535515"/>
            <a:ext cx="6000244" cy="1847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39"/>
              </a:lnSpc>
            </a:pPr>
            <a:r>
              <a:rPr lang="en-US" sz="5699" b="true">
                <a:solidFill>
                  <a:srgbClr val="091E69"/>
                </a:solidFill>
                <a:latin typeface="Arial Bold"/>
                <a:ea typeface="Arial Bold"/>
                <a:cs typeface="Arial Bold"/>
                <a:sym typeface="Arial Bold"/>
              </a:rPr>
              <a:t>Challenges and Solutions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754561" y="1121923"/>
            <a:ext cx="426771" cy="467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5"/>
              </a:lnSpc>
            </a:pPr>
            <a:r>
              <a:rPr lang="en-US" sz="2696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09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26463" y="4660584"/>
            <a:ext cx="3682359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>
                <a:solidFill>
                  <a:srgbClr val="031040"/>
                </a:solidFill>
                <a:latin typeface="Arial"/>
                <a:ea typeface="Arial"/>
                <a:cs typeface="Arial"/>
                <a:sym typeface="Arial"/>
              </a:rPr>
              <a:t>Storing Eraser tool details and handle that in a proper way.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468662" y="5105400"/>
            <a:ext cx="3499284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031040"/>
                </a:solidFill>
                <a:latin typeface="Arial"/>
                <a:ea typeface="Arial"/>
                <a:cs typeface="Arial"/>
                <a:sym typeface="Arial"/>
              </a:rPr>
              <a:t>When realtime sync DB got overloaded or closing the connection.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DA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527614" cy="582707"/>
          </a:xfrm>
          <a:custGeom>
            <a:avLst/>
            <a:gdLst/>
            <a:ahLst/>
            <a:cxnLst/>
            <a:rect r="r" b="b" t="t" l="l"/>
            <a:pathLst>
              <a:path h="582707" w="527614">
                <a:moveTo>
                  <a:pt x="0" y="0"/>
                </a:moveTo>
                <a:lnTo>
                  <a:pt x="527614" y="0"/>
                </a:lnTo>
                <a:lnTo>
                  <a:pt x="527614" y="582707"/>
                </a:lnTo>
                <a:lnTo>
                  <a:pt x="0" y="5827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3" id="3"/>
          <p:cNvGrpSpPr/>
          <p:nvPr/>
        </p:nvGrpSpPr>
        <p:grpSpPr>
          <a:xfrm rot="0">
            <a:off x="16676593" y="1028700"/>
            <a:ext cx="582707" cy="582707"/>
            <a:chOff x="0" y="0"/>
            <a:chExt cx="406400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406400"/>
            </a:xfrm>
            <a:custGeom>
              <a:avLst/>
              <a:gdLst/>
              <a:ahLst/>
              <a:cxnLst/>
              <a:rect r="r" b="b" t="t" l="l"/>
              <a:pathLst>
                <a:path h="406400" w="406400">
                  <a:moveTo>
                    <a:pt x="203200" y="0"/>
                  </a:moveTo>
                  <a:cubicBezTo>
                    <a:pt x="315424" y="0"/>
                    <a:pt x="406400" y="90976"/>
                    <a:pt x="406400" y="203200"/>
                  </a:cubicBezTo>
                  <a:cubicBezTo>
                    <a:pt x="406400" y="315424"/>
                    <a:pt x="315424" y="406400"/>
                    <a:pt x="2032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91E6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064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029946" y="8675593"/>
            <a:ext cx="1229354" cy="582707"/>
            <a:chOff x="0" y="0"/>
            <a:chExt cx="857395" cy="406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57394" cy="406400"/>
            </a:xfrm>
            <a:custGeom>
              <a:avLst/>
              <a:gdLst/>
              <a:ahLst/>
              <a:cxnLst/>
              <a:rect r="r" b="b" t="t" l="l"/>
              <a:pathLst>
                <a:path h="406400" w="857394">
                  <a:moveTo>
                    <a:pt x="654195" y="0"/>
                  </a:moveTo>
                  <a:cubicBezTo>
                    <a:pt x="766419" y="0"/>
                    <a:pt x="857394" y="90976"/>
                    <a:pt x="857394" y="203200"/>
                  </a:cubicBezTo>
                  <a:cubicBezTo>
                    <a:pt x="857394" y="315424"/>
                    <a:pt x="766419" y="406400"/>
                    <a:pt x="65419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1E69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57395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6274520" y="8809485"/>
            <a:ext cx="740205" cy="314924"/>
          </a:xfrm>
          <a:custGeom>
            <a:avLst/>
            <a:gdLst/>
            <a:ahLst/>
            <a:cxnLst/>
            <a:rect r="r" b="b" t="t" l="l"/>
            <a:pathLst>
              <a:path h="314924" w="740205">
                <a:moveTo>
                  <a:pt x="0" y="0"/>
                </a:moveTo>
                <a:lnTo>
                  <a:pt x="740205" y="0"/>
                </a:lnTo>
                <a:lnTo>
                  <a:pt x="740205" y="314923"/>
                </a:lnTo>
                <a:lnTo>
                  <a:pt x="0" y="3149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9144000" y="1028700"/>
            <a:ext cx="8229600" cy="822960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0D0D3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6839572" y="1028700"/>
            <a:ext cx="8717797" cy="8229600"/>
          </a:xfrm>
          <a:custGeom>
            <a:avLst/>
            <a:gdLst/>
            <a:ahLst/>
            <a:cxnLst/>
            <a:rect r="r" b="b" t="t" l="l"/>
            <a:pathLst>
              <a:path h="8229600" w="8717797">
                <a:moveTo>
                  <a:pt x="0" y="0"/>
                </a:moveTo>
                <a:lnTo>
                  <a:pt x="8717796" y="0"/>
                </a:lnTo>
                <a:lnTo>
                  <a:pt x="87177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4" id="14"/>
          <p:cNvSpPr txBox="true"/>
          <p:nvPr/>
        </p:nvSpPr>
        <p:spPr>
          <a:xfrm rot="0">
            <a:off x="1028700" y="3467215"/>
            <a:ext cx="4691647" cy="2814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52"/>
              </a:lnSpc>
            </a:pPr>
            <a:r>
              <a:rPr lang="en-US" sz="10052" b="true">
                <a:solidFill>
                  <a:srgbClr val="091E69"/>
                </a:solidFill>
                <a:latin typeface="Arial Bold"/>
                <a:ea typeface="Arial Bold"/>
                <a:cs typeface="Arial Bold"/>
                <a:sym typeface="Arial Bold"/>
              </a:rPr>
              <a:t>THANK YOU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754561" y="1121923"/>
            <a:ext cx="426771" cy="467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5"/>
              </a:lnSpc>
            </a:pPr>
            <a:r>
              <a:rPr lang="en-US" sz="2696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10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99132" y="6763600"/>
            <a:ext cx="6708056" cy="30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6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https://github.com/Demonbruster/collaborative-app-tech-talk-demo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74834" y="8504685"/>
            <a:ext cx="635347" cy="30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6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Suhail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DAGc4_zrIJ4</dc:identifier>
  <dcterms:modified xsi:type="dcterms:W3CDTF">2011-08-01T06:04:30Z</dcterms:modified>
  <cp:revision>1</cp:revision>
  <dc:title>Building a Real-Time Collaborative Drawing Board</dc:title>
</cp:coreProperties>
</file>

<file path=docProps/thumbnail.jpeg>
</file>